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2" r:id="rId3"/>
    <p:sldId id="273" r:id="rId4"/>
    <p:sldId id="258" r:id="rId5"/>
    <p:sldId id="259" r:id="rId6"/>
    <p:sldId id="303" r:id="rId7"/>
    <p:sldId id="304" r:id="rId8"/>
    <p:sldId id="261" r:id="rId9"/>
    <p:sldId id="262" r:id="rId10"/>
    <p:sldId id="272" r:id="rId11"/>
    <p:sldId id="269" r:id="rId12"/>
    <p:sldId id="271" r:id="rId13"/>
    <p:sldId id="285" r:id="rId14"/>
    <p:sldId id="278" r:id="rId15"/>
    <p:sldId id="279" r:id="rId16"/>
    <p:sldId id="280" r:id="rId17"/>
    <p:sldId id="281" r:id="rId18"/>
    <p:sldId id="282" r:id="rId19"/>
    <p:sldId id="270" r:id="rId20"/>
    <p:sldId id="283" r:id="rId21"/>
    <p:sldId id="284" r:id="rId22"/>
    <p:sldId id="290" r:id="rId23"/>
    <p:sldId id="291" r:id="rId24"/>
    <p:sldId id="287" r:id="rId25"/>
    <p:sldId id="288" r:id="rId26"/>
    <p:sldId id="289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VARANJANI C.K" initials="SC" lastIdx="1" clrIdx="0">
    <p:extLst>
      <p:ext uri="{19B8F6BF-5375-455C-9EA6-DF929625EA0E}">
        <p15:presenceInfo xmlns:p15="http://schemas.microsoft.com/office/powerpoint/2012/main" userId="987e8c82014a23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RANJANI C.K" userId="987e8c82014a232b" providerId="LiveId" clId="{64120A5E-2A06-4E55-B677-A926EC9D77BF}"/>
    <pc:docChg chg="modSld">
      <pc:chgData name="SIVARANJANI C.K" userId="987e8c82014a232b" providerId="LiveId" clId="{64120A5E-2A06-4E55-B677-A926EC9D77BF}" dt="2024-06-14T13:55:55.146" v="119" actId="20577"/>
      <pc:docMkLst>
        <pc:docMk/>
      </pc:docMkLst>
      <pc:sldChg chg="modSp mod">
        <pc:chgData name="SIVARANJANI C.K" userId="987e8c82014a232b" providerId="LiveId" clId="{64120A5E-2A06-4E55-B677-A926EC9D77BF}" dt="2024-06-14T13:55:55.146" v="119" actId="20577"/>
        <pc:sldMkLst>
          <pc:docMk/>
          <pc:sldMk cId="4117260103" sldId="256"/>
        </pc:sldMkLst>
        <pc:spChg chg="mod">
          <ac:chgData name="SIVARANJANI C.K" userId="987e8c82014a232b" providerId="LiveId" clId="{64120A5E-2A06-4E55-B677-A926EC9D77BF}" dt="2024-06-14T13:53:43.177" v="82" actId="1076"/>
          <ac:spMkLst>
            <pc:docMk/>
            <pc:sldMk cId="4117260103" sldId="256"/>
            <ac:spMk id="2" creationId="{5D2FEC97-B629-D911-291A-33EB8AA6CBEC}"/>
          </ac:spMkLst>
        </pc:spChg>
        <pc:spChg chg="mod">
          <ac:chgData name="SIVARANJANI C.K" userId="987e8c82014a232b" providerId="LiveId" clId="{64120A5E-2A06-4E55-B677-A926EC9D77BF}" dt="2024-06-14T13:46:45.427" v="12" actId="1076"/>
          <ac:spMkLst>
            <pc:docMk/>
            <pc:sldMk cId="4117260103" sldId="256"/>
            <ac:spMk id="3" creationId="{36839D83-4CF6-CA16-D736-4C263F319B03}"/>
          </ac:spMkLst>
        </pc:spChg>
        <pc:spChg chg="mod">
          <ac:chgData name="SIVARANJANI C.K" userId="987e8c82014a232b" providerId="LiveId" clId="{64120A5E-2A06-4E55-B677-A926EC9D77BF}" dt="2024-06-14T13:55:55.146" v="119" actId="20577"/>
          <ac:spMkLst>
            <pc:docMk/>
            <pc:sldMk cId="4117260103" sldId="256"/>
            <ac:spMk id="5" creationId="{9B6E471F-85C9-927B-E57D-F89D0C16BDE3}"/>
          </ac:spMkLst>
        </pc:spChg>
        <pc:spChg chg="mod">
          <ac:chgData name="SIVARANJANI C.K" userId="987e8c82014a232b" providerId="LiveId" clId="{64120A5E-2A06-4E55-B677-A926EC9D77BF}" dt="2024-06-14T13:49:34.443" v="73" actId="1076"/>
          <ac:spMkLst>
            <pc:docMk/>
            <pc:sldMk cId="4117260103" sldId="256"/>
            <ac:spMk id="6" creationId="{9B051C59-DB55-234C-44EA-7B658165CC1B}"/>
          </ac:spMkLst>
        </pc:spChg>
        <pc:spChg chg="mod">
          <ac:chgData name="SIVARANJANI C.K" userId="987e8c82014a232b" providerId="LiveId" clId="{64120A5E-2A06-4E55-B677-A926EC9D77BF}" dt="2024-06-14T13:50:53.451" v="76" actId="1076"/>
          <ac:spMkLst>
            <pc:docMk/>
            <pc:sldMk cId="4117260103" sldId="256"/>
            <ac:spMk id="9" creationId="{AB691AC8-3A80-C98B-02B3-D5C50F45842D}"/>
          </ac:spMkLst>
        </pc:spChg>
        <pc:picChg chg="mod">
          <ac:chgData name="SIVARANJANI C.K" userId="987e8c82014a232b" providerId="LiveId" clId="{64120A5E-2A06-4E55-B677-A926EC9D77BF}" dt="2024-06-14T13:52:05.722" v="79" actId="1076"/>
          <ac:picMkLst>
            <pc:docMk/>
            <pc:sldMk cId="4117260103" sldId="256"/>
            <ac:picMk id="4" creationId="{A123C204-DB41-BA4B-E85E-546723AD2196}"/>
          </ac:picMkLst>
        </pc:picChg>
        <pc:picChg chg="mod">
          <ac:chgData name="SIVARANJANI C.K" userId="987e8c82014a232b" providerId="LiveId" clId="{64120A5E-2A06-4E55-B677-A926EC9D77BF}" dt="2024-06-14T13:49:34.443" v="73" actId="1076"/>
          <ac:picMkLst>
            <pc:docMk/>
            <pc:sldMk cId="4117260103" sldId="256"/>
            <ac:picMk id="14" creationId="{D604B42E-A8C4-0F82-7AD9-FFBCFB013BEF}"/>
          </ac:picMkLst>
        </pc:picChg>
        <pc:picChg chg="mod">
          <ac:chgData name="SIVARANJANI C.K" userId="987e8c82014a232b" providerId="LiveId" clId="{64120A5E-2A06-4E55-B677-A926EC9D77BF}" dt="2024-06-14T13:52:05.722" v="79" actId="1076"/>
          <ac:picMkLst>
            <pc:docMk/>
            <pc:sldMk cId="4117260103" sldId="256"/>
            <ac:picMk id="15" creationId="{D90B7A76-8735-9EC7-D18A-5A96918669DD}"/>
          </ac:picMkLst>
        </pc:picChg>
        <pc:cxnChg chg="mod">
          <ac:chgData name="SIVARANJANI C.K" userId="987e8c82014a232b" providerId="LiveId" clId="{64120A5E-2A06-4E55-B677-A926EC9D77BF}" dt="2024-06-14T13:49:34.443" v="73" actId="1076"/>
          <ac:cxnSpMkLst>
            <pc:docMk/>
            <pc:sldMk cId="4117260103" sldId="256"/>
            <ac:cxnSpMk id="10" creationId="{93AD6C25-306A-DC7E-9057-99B72128F078}"/>
          </ac:cxnSpMkLst>
        </pc:cxnChg>
        <pc:cxnChg chg="mod">
          <ac:chgData name="SIVARANJANI C.K" userId="987e8c82014a232b" providerId="LiveId" clId="{64120A5E-2A06-4E55-B677-A926EC9D77BF}" dt="2024-06-14T13:49:34.443" v="73" actId="1076"/>
          <ac:cxnSpMkLst>
            <pc:docMk/>
            <pc:sldMk cId="4117260103" sldId="256"/>
            <ac:cxnSpMk id="11" creationId="{D01901F8-3D3F-6810-01BD-9BE86A20349A}"/>
          </ac:cxnSpMkLst>
        </pc:cxnChg>
        <pc:cxnChg chg="mod">
          <ac:chgData name="SIVARANJANI C.K" userId="987e8c82014a232b" providerId="LiveId" clId="{64120A5E-2A06-4E55-B677-A926EC9D77BF}" dt="2024-06-14T13:49:34.443" v="73" actId="1076"/>
          <ac:cxnSpMkLst>
            <pc:docMk/>
            <pc:sldMk cId="4117260103" sldId="256"/>
            <ac:cxnSpMk id="12" creationId="{0BBBF0C8-1C5B-91E8-FFF0-E316502FE580}"/>
          </ac:cxnSpMkLst>
        </pc:cxnChg>
        <pc:cxnChg chg="mod">
          <ac:chgData name="SIVARANJANI C.K" userId="987e8c82014a232b" providerId="LiveId" clId="{64120A5E-2A06-4E55-B677-A926EC9D77BF}" dt="2024-06-14T13:49:34.443" v="73" actId="1076"/>
          <ac:cxnSpMkLst>
            <pc:docMk/>
            <pc:sldMk cId="4117260103" sldId="256"/>
            <ac:cxnSpMk id="13" creationId="{E61EDF5D-B44F-F61C-21EA-12DDA830D045}"/>
          </ac:cxnSpMkLst>
        </pc:cxnChg>
      </pc:sldChg>
    </pc:docChg>
  </pc:docChgLst>
  <pc:docChgLst>
    <pc:chgData name="SIVARANJANI C.K" userId="987e8c82014a232b" providerId="LiveId" clId="{82E03B1A-D9E7-4650-82AF-777868E9CB14}"/>
    <pc:docChg chg="undo custSel delSld modSld">
      <pc:chgData name="SIVARANJANI C.K" userId="987e8c82014a232b" providerId="LiveId" clId="{82E03B1A-D9E7-4650-82AF-777868E9CB14}" dt="2024-06-14T14:59:49.240" v="13" actId="1076"/>
      <pc:docMkLst>
        <pc:docMk/>
      </pc:docMkLst>
      <pc:sldChg chg="modSp mod">
        <pc:chgData name="SIVARANJANI C.K" userId="987e8c82014a232b" providerId="LiveId" clId="{82E03B1A-D9E7-4650-82AF-777868E9CB14}" dt="2024-06-14T14:59:49.240" v="13" actId="1076"/>
        <pc:sldMkLst>
          <pc:docMk/>
          <pc:sldMk cId="4117260103" sldId="256"/>
        </pc:sldMkLst>
        <pc:spChg chg="mod">
          <ac:chgData name="SIVARANJANI C.K" userId="987e8c82014a232b" providerId="LiveId" clId="{82E03B1A-D9E7-4650-82AF-777868E9CB14}" dt="2024-06-14T14:59:49.240" v="13" actId="1076"/>
          <ac:spMkLst>
            <pc:docMk/>
            <pc:sldMk cId="4117260103" sldId="256"/>
            <ac:spMk id="2" creationId="{5D2FEC97-B629-D911-291A-33EB8AA6CBEC}"/>
          </ac:spMkLst>
        </pc:spChg>
        <pc:spChg chg="mod">
          <ac:chgData name="SIVARANJANI C.K" userId="987e8c82014a232b" providerId="LiveId" clId="{82E03B1A-D9E7-4650-82AF-777868E9CB14}" dt="2024-06-14T14:58:02.485" v="7" actId="1076"/>
          <ac:spMkLst>
            <pc:docMk/>
            <pc:sldMk cId="4117260103" sldId="256"/>
            <ac:spMk id="9" creationId="{AB691AC8-3A80-C98B-02B3-D5C50F45842D}"/>
          </ac:spMkLst>
        </pc:spChg>
        <pc:picChg chg="mod">
          <ac:chgData name="SIVARANJANI C.K" userId="987e8c82014a232b" providerId="LiveId" clId="{82E03B1A-D9E7-4650-82AF-777868E9CB14}" dt="2024-06-14T14:59:39.447" v="12" actId="14100"/>
          <ac:picMkLst>
            <pc:docMk/>
            <pc:sldMk cId="4117260103" sldId="256"/>
            <ac:picMk id="4" creationId="{A123C204-DB41-BA4B-E85E-546723AD2196}"/>
          </ac:picMkLst>
        </pc:picChg>
      </pc:sldChg>
      <pc:sldChg chg="del">
        <pc:chgData name="SIVARANJANI C.K" userId="987e8c82014a232b" providerId="LiveId" clId="{82E03B1A-D9E7-4650-82AF-777868E9CB14}" dt="2024-06-14T14:57:42.107" v="4" actId="2696"/>
        <pc:sldMkLst>
          <pc:docMk/>
          <pc:sldMk cId="2053004890" sldId="295"/>
        </pc:sldMkLst>
      </pc:sldChg>
      <pc:sldChg chg="del">
        <pc:chgData name="SIVARANJANI C.K" userId="987e8c82014a232b" providerId="LiveId" clId="{82E03B1A-D9E7-4650-82AF-777868E9CB14}" dt="2024-06-14T14:57:44.621" v="5" actId="2696"/>
        <pc:sldMkLst>
          <pc:docMk/>
          <pc:sldMk cId="1372600679" sldId="300"/>
        </pc:sldMkLst>
      </pc:sldChg>
      <pc:sldChg chg="del">
        <pc:chgData name="SIVARANJANI C.K" userId="987e8c82014a232b" providerId="LiveId" clId="{82E03B1A-D9E7-4650-82AF-777868E9CB14}" dt="2024-06-14T14:57:47.005" v="6" actId="2696"/>
        <pc:sldMkLst>
          <pc:docMk/>
          <pc:sldMk cId="877496826" sldId="301"/>
        </pc:sldMkLst>
      </pc:sldChg>
      <pc:sldChg chg="del">
        <pc:chgData name="SIVARANJANI C.K" userId="987e8c82014a232b" providerId="LiveId" clId="{82E03B1A-D9E7-4650-82AF-777868E9CB14}" dt="2024-06-14T14:57:28.857" v="0" actId="2696"/>
        <pc:sldMkLst>
          <pc:docMk/>
          <pc:sldMk cId="2443920426" sldId="306"/>
        </pc:sldMkLst>
      </pc:sldChg>
      <pc:sldChg chg="del">
        <pc:chgData name="SIVARANJANI C.K" userId="987e8c82014a232b" providerId="LiveId" clId="{82E03B1A-D9E7-4650-82AF-777868E9CB14}" dt="2024-06-14T14:57:32.445" v="1" actId="2696"/>
        <pc:sldMkLst>
          <pc:docMk/>
          <pc:sldMk cId="2653065170" sldId="307"/>
        </pc:sldMkLst>
      </pc:sldChg>
      <pc:sldChg chg="del">
        <pc:chgData name="SIVARANJANI C.K" userId="987e8c82014a232b" providerId="LiveId" clId="{82E03B1A-D9E7-4650-82AF-777868E9CB14}" dt="2024-06-14T14:57:35.573" v="2" actId="2696"/>
        <pc:sldMkLst>
          <pc:docMk/>
          <pc:sldMk cId="761635218" sldId="308"/>
        </pc:sldMkLst>
      </pc:sldChg>
      <pc:sldChg chg="del">
        <pc:chgData name="SIVARANJANI C.K" userId="987e8c82014a232b" providerId="LiveId" clId="{82E03B1A-D9E7-4650-82AF-777868E9CB14}" dt="2024-06-14T14:57:39.479" v="3" actId="2696"/>
        <pc:sldMkLst>
          <pc:docMk/>
          <pc:sldMk cId="1744326384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F150E-DD5B-4790-B368-76B4F6362D21}" type="datetimeFigureOut">
              <a:rPr lang="en-IN" smtClean="0"/>
              <a:t>18-06-2024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1334-5C92-4615-8403-526DA593919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90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FA37-E2DC-AC87-6A0D-AAAB3EFD3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06738-C771-0B83-031A-BA7CAB276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7FF6-08C8-9D89-D8AC-6121350A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582F-D681-417A-992D-7A7E67C2F8D5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08FC5-CEA8-0582-7AF8-2EC34C8E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C8FE-96DB-C5FB-059A-0A9CD678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57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E009-FAC4-79BD-2153-8385964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B976-21E4-A5CB-1FC7-B4DF62068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B63F-10B4-0C4D-375B-6582367B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E594-1A58-41AA-8371-01FB899EF530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0409-CF46-27DC-BCC9-D0673E0B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EE64-E872-0F7A-F44E-2C4BB097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43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3AE85-74A4-323B-CF44-244A15355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A7B0-4397-F461-7E27-62DE0DED2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F84EF-B8CB-9DC6-F3F8-4BAB68BD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505F-6D25-4F2D-9EB6-9CCE3C4BC4D2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27F-E727-5A1A-0024-D856D1B4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BFD0B-DE1B-37E7-B8EE-6D5914FD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64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5BC-1994-A328-7D46-D8D299B5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A349B-5DF5-BAEC-58DF-A980E2EC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6DBF7-F9CD-1900-91BF-73BFB34B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6AC5-065F-0814-68D2-18194237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DB335-92ED-7D7A-7C5C-DD8256B3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163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BC1F-3807-A0A0-950F-93F06910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FAD30-D9D5-82F5-4D17-B8B51252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193F-D5A5-312D-C287-747E47F4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9B65-85C1-4588-92ED-B4F7519D9CC8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C57AA-3F5F-85AF-F4CD-573AA7AE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A89A-DC08-EAAC-00EC-2F4E6EE8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975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5687-8FDD-2CFB-053E-EE6299C8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A24F-F1D9-2C32-20E9-F304AD127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6E036-408A-1739-A899-22C1CE818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D2954-978E-0F9F-258E-F03C7D7B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AA174-E8D7-4DAF-BEB9-27283F8488C4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5E435-AB23-A546-CADA-CA675C34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835BF-9660-3B0A-7498-8D0F8BBB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9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3A6-F95C-7996-2367-4350DD19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B11C1-D24C-9529-A5E6-4D3711AD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B130B-7353-E538-F8CB-1C57E41E1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F4E05-EA9B-1D4E-8F50-00EF11AA1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D7A58-5C32-9D27-FD04-2335AC9C7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8089B-4240-3580-17B5-26681183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6F52-FAD7-4844-824F-217A1F237721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C54AA-FE34-3C0A-5A35-20E39BC8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1FAD5-E434-7EC2-19C0-77E2913A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34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E937-6904-E056-DFCB-1D4DB513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C38F2-52A2-1C28-B682-91FE8E21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E53F-1F1F-49A8-A635-84E73132CF5E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E81AB-1980-E773-189B-D5F7041E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00B7-EE02-FCF7-BD8A-1DD3CB3A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02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107A1-B8BC-1539-AC36-E27B9915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21-2F0C-47BA-8A60-67C393BC63BF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DE9C1-DDC2-581D-EE71-355ACB18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EC62-87A9-D56D-EEDF-FCB1289F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82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6CD4-5789-505F-2178-B86640F0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1311-03E5-CC90-CE20-E66E3AE1A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54B01-0E33-3FA2-A466-1EA4BAB0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2C44-8803-BAD1-9041-69B2BA4F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CA3-71C6-430C-83D1-B75D872149A0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03B8D-F9AA-7CF3-56DE-38EB2017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FA960-16E5-A35F-5B71-E92C10C8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53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C5EB-3DB3-DBDE-CE5D-CFE522A8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419BCE-6989-8C0C-A909-95542C11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E7A13-4C08-BC56-AAE2-E3F882BE9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55BC-821F-632F-0DD8-217FAA2E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0A29-0221-4882-9025-9ABB1BC3DED7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6F2DB-3532-4576-CF91-583CDD10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2E52B-D690-2CA1-E8D0-143C2353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926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1F4F2-FA6F-AA31-B62D-5AB10B0D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82A71-AF6B-65CE-6F6A-E940B14B3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4322-FD2E-C16C-2398-4C44518BC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E55EB-AF47-4DC2-AF9A-5E05A36DA2DB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583B-F01F-1932-EEBA-84AAF47AE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45AF1-9680-F86B-98FA-527F8D907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D732-7E57-494E-B659-6DD86E66A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67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EC97-B629-D911-291A-33EB8AA6C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57" y="334717"/>
            <a:ext cx="8681918" cy="1298477"/>
          </a:xfrm>
        </p:spPr>
        <p:txBody>
          <a:bodyPr anchor="ctr">
            <a:noAutofit/>
          </a:bodyPr>
          <a:lstStyle/>
          <a:p>
            <a:pPr marR="13970">
              <a:lnSpc>
                <a:spcPct val="107000"/>
              </a:lnSpc>
              <a:spcBef>
                <a:spcPts val="45"/>
              </a:spcBef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GOVERNMENT</a:t>
            </a:r>
            <a:r>
              <a:rPr lang="en-IN" sz="2000" b="1" kern="100" spc="20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COLLEGE</a:t>
            </a:r>
            <a:r>
              <a:rPr lang="en-IN" sz="2000" b="1" kern="100" spc="17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000" b="1" kern="1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ENGINEERING,</a:t>
            </a:r>
            <a:r>
              <a:rPr lang="en-IN" sz="2000" b="1" kern="1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SALEM-</a:t>
            </a:r>
            <a:r>
              <a:rPr lang="en-IN" sz="2000" b="1" kern="1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b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(An</a:t>
            </a:r>
            <a:r>
              <a:rPr lang="en-IN" sz="2000" b="1" kern="100" spc="6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</a:t>
            </a:r>
            <a:r>
              <a:rPr lang="en-IN" sz="2000" b="1" kern="100" spc="1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</a:t>
            </a:r>
            <a:r>
              <a:rPr lang="en-IN" sz="2000" b="1" kern="100" spc="14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Affiliated</a:t>
            </a:r>
            <a:r>
              <a:rPr lang="en-IN" sz="2000" b="1" kern="100" spc="1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IN" sz="2000" b="1" kern="100" spc="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Anna</a:t>
            </a:r>
            <a:r>
              <a:rPr lang="en-IN" sz="2000" b="1" kern="100" spc="4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University,</a:t>
            </a:r>
            <a:r>
              <a:rPr lang="en-IN" sz="2000" b="1" kern="100" spc="1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Chennai)</a:t>
            </a:r>
            <a:b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39D83-4CF6-CA16-D736-4C263F319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4036" y="4305344"/>
            <a:ext cx="4464424" cy="230392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algn="just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Masaniyammal N  - 61772121025</a:t>
            </a:r>
          </a:p>
          <a:p>
            <a:pPr algn="just">
              <a:spcBef>
                <a:spcPts val="13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Megha harthana S - 61772121026</a:t>
            </a:r>
          </a:p>
          <a:p>
            <a:pPr algn="just">
              <a:spcBef>
                <a:spcPts val="13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Sivaranjani C K    - 61772121042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A123C204-DB41-BA4B-E85E-546723AD219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847" y="325723"/>
            <a:ext cx="1214437" cy="110338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B6E471F-85C9-927B-E57D-F89D0C16BDE3}"/>
              </a:ext>
            </a:extLst>
          </p:cNvPr>
          <p:cNvSpPr txBox="1">
            <a:spLocks/>
          </p:cNvSpPr>
          <p:nvPr/>
        </p:nvSpPr>
        <p:spPr>
          <a:xfrm>
            <a:off x="6263610" y="4305344"/>
            <a:ext cx="5177117" cy="2051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Dr.P.Tharani M.E., Ph.D.,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/ CSE,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(Government College Of Engineering, salem-11)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051C59-DB55-234C-44EA-7B658165CC1B}"/>
              </a:ext>
            </a:extLst>
          </p:cNvPr>
          <p:cNvSpPr txBox="1">
            <a:spLocks/>
          </p:cNvSpPr>
          <p:nvPr/>
        </p:nvSpPr>
        <p:spPr>
          <a:xfrm>
            <a:off x="2238457" y="2779447"/>
            <a:ext cx="9058834" cy="1266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AskDu: Empowering Students with AI-Driven Career Navigation and College Counselling Assistance</a:t>
            </a:r>
            <a:endParaRPr lang="en-US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7F51E-C38E-4D0A-16C5-B8D8E48C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D9BB-100D-4246-B22B-38011108DA5F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03C2FB-BDE0-5F11-9B25-4386955B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</a:t>
            </a:fld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AD6C25-306A-DC7E-9057-99B72128F078}"/>
              </a:ext>
            </a:extLst>
          </p:cNvPr>
          <p:cNvCxnSpPr/>
          <p:nvPr/>
        </p:nvCxnSpPr>
        <p:spPr>
          <a:xfrm>
            <a:off x="900953" y="251289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1901F8-3D3F-6810-01BD-9BE86A20349A}"/>
              </a:ext>
            </a:extLst>
          </p:cNvPr>
          <p:cNvCxnSpPr>
            <a:cxnSpLocks/>
          </p:cNvCxnSpPr>
          <p:nvPr/>
        </p:nvCxnSpPr>
        <p:spPr>
          <a:xfrm>
            <a:off x="927847" y="3983102"/>
            <a:ext cx="10488706" cy="0"/>
          </a:xfrm>
          <a:prstGeom prst="line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BBF0C8-1C5B-91E8-FFF0-E316502FE580}"/>
              </a:ext>
            </a:extLst>
          </p:cNvPr>
          <p:cNvCxnSpPr>
            <a:cxnSpLocks/>
          </p:cNvCxnSpPr>
          <p:nvPr/>
        </p:nvCxnSpPr>
        <p:spPr>
          <a:xfrm>
            <a:off x="927847" y="4045856"/>
            <a:ext cx="10502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1EDF5D-B44F-F61C-21EA-12DDA830D045}"/>
              </a:ext>
            </a:extLst>
          </p:cNvPr>
          <p:cNvCxnSpPr/>
          <p:nvPr/>
        </p:nvCxnSpPr>
        <p:spPr>
          <a:xfrm>
            <a:off x="900953" y="2584610"/>
            <a:ext cx="10515600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604B42E-A8C4-0F82-7AD9-FFBCFB01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3" y="2701363"/>
            <a:ext cx="1171656" cy="11716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B691AC8-3A80-C98B-02B3-D5C50F45842D}"/>
              </a:ext>
            </a:extLst>
          </p:cNvPr>
          <p:cNvSpPr txBox="1">
            <a:spLocks/>
          </p:cNvSpPr>
          <p:nvPr/>
        </p:nvSpPr>
        <p:spPr>
          <a:xfrm>
            <a:off x="927847" y="1302383"/>
            <a:ext cx="10515600" cy="9847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>
              <a:lnSpc>
                <a:spcPct val="5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18CS605 - MINI PROJECT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0B7A76-8735-9EC7-D18A-5A9691866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8" y="319033"/>
            <a:ext cx="1165835" cy="11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F76D-4207-55B9-9020-7709F58E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434F1-9D37-4692-C8E7-69A57B43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10</a:t>
            </a:fld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876277-118B-38EE-C226-0B553FF1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t="18252" r="1310" b="12701"/>
          <a:stretch/>
        </p:blipFill>
        <p:spPr>
          <a:xfrm>
            <a:off x="960421" y="1288990"/>
            <a:ext cx="10271159" cy="506736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D3E19C4-180D-3D64-DF30-E506F63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58"/>
            <a:ext cx="10515600" cy="65580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00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FB45-4EC0-15AC-7CE0-EC576B01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C462-64B6-306B-421B-B0929D7F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928"/>
            <a:ext cx="6772835" cy="527442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Windows 11 Home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 Bit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 ENVIRONMENT ( IDE )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Visual Studio Code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Collab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MAINTANENCE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Git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0" indent="0" algn="just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E3E12-ED3E-8871-1FD5-0AF67BF9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6E223-6C58-BE81-DC20-257D5986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11</a:t>
            </a:fld>
            <a:endParaRPr lang="en-IN" dirty="0"/>
          </a:p>
        </p:txBody>
      </p:sp>
      <p:pic>
        <p:nvPicPr>
          <p:cNvPr id="4098" name="Picture 2" descr="visual-studio-logo · GitHub Topics · GitHub">
            <a:extLst>
              <a:ext uri="{FF2B5EF4-FFF2-40B4-BE49-F238E27FC236}">
                <a16:creationId xmlns:a16="http://schemas.microsoft.com/office/drawing/2014/main" id="{6AC5D5E4-00EB-AFEF-6C63-25A382A63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t="3485" r="26214" b="9634"/>
          <a:stretch/>
        </p:blipFill>
        <p:spPr bwMode="auto">
          <a:xfrm>
            <a:off x="9838765" y="2590800"/>
            <a:ext cx="162261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、「Windows Vista」のラインナップを公開">
            <a:extLst>
              <a:ext uri="{FF2B5EF4-FFF2-40B4-BE49-F238E27FC236}">
                <a16:creationId xmlns:a16="http://schemas.microsoft.com/office/drawing/2014/main" id="{2BCD75D3-B683-7363-E1B2-FB96B6166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r="15142" b="25012"/>
          <a:stretch/>
        </p:blipFill>
        <p:spPr bwMode="auto">
          <a:xfrm>
            <a:off x="8106335" y="1338090"/>
            <a:ext cx="1532965" cy="12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4BF163-5902-C8C8-8C7B-4533247C83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7811" r="6049" b="8587"/>
          <a:stretch/>
        </p:blipFill>
        <p:spPr>
          <a:xfrm>
            <a:off x="4931429" y="4932753"/>
            <a:ext cx="1541088" cy="1470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28A9F3-88A3-4A59-504B-D1CE0779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376" y="3711849"/>
            <a:ext cx="1373421" cy="14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69BE-69EE-6B45-7910-3DB62BED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69A6-8100-8422-9009-203A61446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743"/>
            <a:ext cx="5347447" cy="5252607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AMD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Ryzen 5 Hexa Core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4500U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 Processor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AMD Radeon Vega 8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 GB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DDR4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2666 MHz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256 GB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CONNECTION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DD12-2D59-0433-B813-6BA1BB6F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2C5CC-5F80-9D72-BDC2-D133BA5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12</a:t>
            </a:fld>
            <a:endParaRPr lang="en-IN" dirty="0"/>
          </a:p>
        </p:txBody>
      </p:sp>
      <p:pic>
        <p:nvPicPr>
          <p:cNvPr id="3074" name="Picture 2" descr="Processor - Free technology icons">
            <a:extLst>
              <a:ext uri="{FF2B5EF4-FFF2-40B4-BE49-F238E27FC236}">
                <a16:creationId xmlns:a16="http://schemas.microsoft.com/office/drawing/2014/main" id="{FDB09CF9-2E46-5AF4-03B6-EBAC7753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37" y="1422112"/>
            <a:ext cx="1612563" cy="1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5DC03-41BC-D673-0C87-04EBBF842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5473" r="55075" b="12621"/>
          <a:stretch/>
        </p:blipFill>
        <p:spPr>
          <a:xfrm>
            <a:off x="8305258" y="3793120"/>
            <a:ext cx="1304908" cy="1295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18AE1-5A09-75A3-9FD3-C8D7FA7ED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8" t="5771" r="2327" b="11995"/>
          <a:stretch/>
        </p:blipFill>
        <p:spPr>
          <a:xfrm>
            <a:off x="10364284" y="1915487"/>
            <a:ext cx="1325077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6FC7A-E120-20B0-EF55-8115D54F6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t="16094" r="17530" b="23409"/>
          <a:stretch/>
        </p:blipFill>
        <p:spPr>
          <a:xfrm>
            <a:off x="5629835" y="4907824"/>
            <a:ext cx="1452283" cy="14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DAE3-1F3F-EB61-80C2-20378143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75A1-545F-10C9-26AE-AC7DA805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049" y="1994253"/>
            <a:ext cx="8986145" cy="3729971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AND LOGIN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CHATBOT INTERFACE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CUTOFF CALCULATOR</a:t>
            </a: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DOWNLOAD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2EBCC-D09D-10E7-BE99-701D7C5A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80C4-AD55-A3C5-226D-C2EC14C9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13</a:t>
            </a:fld>
            <a:endParaRPr lang="en-IN" dirty="0"/>
          </a:p>
        </p:txBody>
      </p:sp>
      <p:pic>
        <p:nvPicPr>
          <p:cNvPr id="4098" name="Picture 2" descr="Sign in icon. Hand holding smartphone with login page and login and  password registration form, finger touching screen. Modern flat design thin  line concept. Vector icon Stock Vector | Adobe Stock">
            <a:extLst>
              <a:ext uri="{FF2B5EF4-FFF2-40B4-BE49-F238E27FC236}">
                <a16:creationId xmlns:a16="http://schemas.microsoft.com/office/drawing/2014/main" id="{606A0D4E-4B1A-E455-28B3-423D4C04A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9185" r="15481" b="18519"/>
          <a:stretch/>
        </p:blipFill>
        <p:spPr bwMode="auto">
          <a:xfrm>
            <a:off x="8833121" y="1176871"/>
            <a:ext cx="1220073" cy="12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tbot - Free technology icons">
            <a:extLst>
              <a:ext uri="{FF2B5EF4-FFF2-40B4-BE49-F238E27FC236}">
                <a16:creationId xmlns:a16="http://schemas.microsoft.com/office/drawing/2014/main" id="{5A28EDF3-96EA-FA71-995C-D030397F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45" y="3118129"/>
            <a:ext cx="10604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OS Calculator in Odoo | Odoo Apps Store">
            <a:extLst>
              <a:ext uri="{FF2B5EF4-FFF2-40B4-BE49-F238E27FC236}">
                <a16:creationId xmlns:a16="http://schemas.microsoft.com/office/drawing/2014/main" id="{70715ED6-3332-8969-52A1-85D8FA4A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7" y="3648354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port icons for free download | Freepik">
            <a:extLst>
              <a:ext uri="{FF2B5EF4-FFF2-40B4-BE49-F238E27FC236}">
                <a16:creationId xmlns:a16="http://schemas.microsoft.com/office/drawing/2014/main" id="{36D6B793-EA64-4E74-8C07-E63CC7BD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121" y="5073117"/>
            <a:ext cx="10604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ebsite Icon - Download in Flat Style">
            <a:extLst>
              <a:ext uri="{FF2B5EF4-FFF2-40B4-BE49-F238E27FC236}">
                <a16:creationId xmlns:a16="http://schemas.microsoft.com/office/drawing/2014/main" id="{BBC81F5C-BA0B-76FF-975B-3701F9CA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9" y="4948124"/>
            <a:ext cx="1310436" cy="131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50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A58B-6597-2902-0E6A-B925A145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76"/>
            <a:ext cx="10515600" cy="674361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SIGNUP AND LOGIN 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3C2D7E-31EF-5AA3-6C28-59BBD5896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5" t="23972" r="25317" b="11132"/>
          <a:stretch/>
        </p:blipFill>
        <p:spPr>
          <a:xfrm>
            <a:off x="1182435" y="3175564"/>
            <a:ext cx="4443004" cy="31807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58CB9-FFC4-B6D6-D9BB-40D52DD7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F6026-624D-C30F-6ED3-122E6428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14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D8F384-5C06-F4F8-4219-227509145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1" t="23659" r="23382" b="11372"/>
          <a:stretch/>
        </p:blipFill>
        <p:spPr>
          <a:xfrm>
            <a:off x="6566562" y="3184088"/>
            <a:ext cx="4443004" cy="31863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9E89DD-1250-0A75-487E-2FC9AC4754F3}"/>
              </a:ext>
            </a:extLst>
          </p:cNvPr>
          <p:cNvSpPr txBox="1">
            <a:spLocks/>
          </p:cNvSpPr>
          <p:nvPr/>
        </p:nvSpPr>
        <p:spPr>
          <a:xfrm>
            <a:off x="1985273" y="2740968"/>
            <a:ext cx="2837329" cy="49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1F69D2-E7D5-8D18-8F22-294DDD8A2845}"/>
              </a:ext>
            </a:extLst>
          </p:cNvPr>
          <p:cNvSpPr txBox="1">
            <a:spLocks/>
          </p:cNvSpPr>
          <p:nvPr/>
        </p:nvSpPr>
        <p:spPr>
          <a:xfrm>
            <a:off x="7369400" y="2718632"/>
            <a:ext cx="2837329" cy="49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4B231-6FF5-E055-7E0D-9EC7FA75B684}"/>
              </a:ext>
            </a:extLst>
          </p:cNvPr>
          <p:cNvSpPr txBox="1">
            <a:spLocks/>
          </p:cNvSpPr>
          <p:nvPr/>
        </p:nvSpPr>
        <p:spPr>
          <a:xfrm>
            <a:off x="1051560" y="1195417"/>
            <a:ext cx="9779000" cy="175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handles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 processes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user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signup, login, logout, password reset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 management functionalities.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ensures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the system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authenticating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credentials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B72B6-3701-822C-2372-C6467CCC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E20F8-2570-1636-5AA0-119E66E0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15</a:t>
            </a:fld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084BA1-19F3-AE79-4BFB-5DD4BB3FB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23847" r="23135" b="10988"/>
          <a:stretch/>
        </p:blipFill>
        <p:spPr>
          <a:xfrm>
            <a:off x="3725836" y="3274227"/>
            <a:ext cx="4572688" cy="32646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2753D4-67D2-5137-1BCD-23A54046FD15}"/>
              </a:ext>
            </a:extLst>
          </p:cNvPr>
          <p:cNvSpPr txBox="1">
            <a:spLocks/>
          </p:cNvSpPr>
          <p:nvPr/>
        </p:nvSpPr>
        <p:spPr>
          <a:xfrm>
            <a:off x="786037" y="136525"/>
            <a:ext cx="10619925" cy="858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MODEL TRAINING &amp; CHATBOT INTERFACE 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480AF2-A75A-D19F-CE4F-09AE3DEAFABA}"/>
              </a:ext>
            </a:extLst>
          </p:cNvPr>
          <p:cNvSpPr txBox="1">
            <a:spLocks/>
          </p:cNvSpPr>
          <p:nvPr/>
        </p:nvSpPr>
        <p:spPr>
          <a:xfrm>
            <a:off x="1122680" y="994742"/>
            <a:ext cx="9779000" cy="2434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responsible for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recommendation models 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providing an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involves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data, selecting appropriate features, training recommendation algorithms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(e.g., content-based, collaborative filtering), and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optimizing hyperparameters.</a:t>
            </a:r>
          </a:p>
          <a:p>
            <a:pPr algn="just">
              <a:lnSpc>
                <a:spcPct val="12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allows users to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recommendation system through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queries.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0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4226D1-5D0B-17AF-7FC9-EB2FA6045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24060" r="24448" b="11200"/>
          <a:stretch/>
        </p:blipFill>
        <p:spPr>
          <a:xfrm>
            <a:off x="6893862" y="3154812"/>
            <a:ext cx="4007818" cy="30965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32D8F-1AE2-4532-EE4D-BA381C89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F07F7-F176-5EF5-D5F8-AF53CE0E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16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B222F-4355-E1C1-54AF-20B7B1946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6" t="24652" r="23560" b="10979"/>
          <a:stretch/>
        </p:blipFill>
        <p:spPr>
          <a:xfrm>
            <a:off x="1406862" y="3154812"/>
            <a:ext cx="4007818" cy="30965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4ADD29-3E7D-46E8-7793-7CCAB8C22AC7}"/>
              </a:ext>
            </a:extLst>
          </p:cNvPr>
          <p:cNvSpPr txBox="1">
            <a:spLocks/>
          </p:cNvSpPr>
          <p:nvPr/>
        </p:nvSpPr>
        <p:spPr>
          <a:xfrm>
            <a:off x="2543360" y="172273"/>
            <a:ext cx="7105280" cy="90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CUT OFF CALCULATOR 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43E325-E057-FB2C-459D-16FEF85E4E0E}"/>
              </a:ext>
            </a:extLst>
          </p:cNvPr>
          <p:cNvSpPr txBox="1">
            <a:spLocks/>
          </p:cNvSpPr>
          <p:nvPr/>
        </p:nvSpPr>
        <p:spPr>
          <a:xfrm>
            <a:off x="1122680" y="1125220"/>
            <a:ext cx="9779000" cy="205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their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preferences to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their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eligibility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admission to colleges.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module dynamically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computes cutoff scores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user-provided marks</a:t>
            </a: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provided to users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calculated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cutoff scores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assisting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them in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colleges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they are likely to meet admission criteria.</a:t>
            </a:r>
          </a:p>
        </p:txBody>
      </p:sp>
    </p:spTree>
    <p:extLst>
      <p:ext uri="{BB962C8B-B14F-4D97-AF65-F5344CB8AC3E}">
        <p14:creationId xmlns:p14="http://schemas.microsoft.com/office/powerpoint/2010/main" val="25761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687932-9B77-D44B-B9FC-7A5B4418A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7" t="23972" r="22998" b="11131"/>
          <a:stretch/>
        </p:blipFill>
        <p:spPr>
          <a:xfrm>
            <a:off x="1206499" y="3288239"/>
            <a:ext cx="4214309" cy="30681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BF468-DDA7-FD6E-D6A7-8263C5C2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CF95D-574F-7272-CE67-9DD1AAF1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17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5A411-EEFA-4964-3EC9-F26315EB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7" t="23661" r="22941" b="11372"/>
          <a:stretch/>
        </p:blipFill>
        <p:spPr>
          <a:xfrm>
            <a:off x="6771192" y="3288239"/>
            <a:ext cx="4214312" cy="30681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7A5632-4D12-95EE-8DAB-DD1F973966DF}"/>
              </a:ext>
            </a:extLst>
          </p:cNvPr>
          <p:cNvSpPr txBox="1">
            <a:spLocks/>
          </p:cNvSpPr>
          <p:nvPr/>
        </p:nvSpPr>
        <p:spPr>
          <a:xfrm>
            <a:off x="2325217" y="136525"/>
            <a:ext cx="7541563" cy="1007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REPORT DOWNLOAD 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4B248-B239-6689-32E8-F68559ACEF53}"/>
              </a:ext>
            </a:extLst>
          </p:cNvPr>
          <p:cNvSpPr txBox="1">
            <a:spLocks/>
          </p:cNvSpPr>
          <p:nvPr/>
        </p:nvSpPr>
        <p:spPr>
          <a:xfrm>
            <a:off x="1206499" y="1039578"/>
            <a:ext cx="9779000" cy="205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allows users to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reports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their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reports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containing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recommended colleges, user preferences, chatbot conversations,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users with a way to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their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within the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with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others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needed.</a:t>
            </a:r>
          </a:p>
        </p:txBody>
      </p:sp>
    </p:spTree>
    <p:extLst>
      <p:ext uri="{BB962C8B-B14F-4D97-AF65-F5344CB8AC3E}">
        <p14:creationId xmlns:p14="http://schemas.microsoft.com/office/powerpoint/2010/main" val="82468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07504-C470-3B4C-1577-EA3AA76EC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3" t="24589" r="22535" b="10307"/>
          <a:stretch/>
        </p:blipFill>
        <p:spPr>
          <a:xfrm>
            <a:off x="3751690" y="3056122"/>
            <a:ext cx="4871497" cy="34827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2C46-7580-C76E-4CC0-B0FFF1C9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0C4FA-E4B8-34D2-9E3B-39F6EDB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18</a:t>
            </a:fld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EE92B3-9EC1-E79A-F280-C290BC320D65}"/>
              </a:ext>
            </a:extLst>
          </p:cNvPr>
          <p:cNvSpPr txBox="1">
            <a:spLocks/>
          </p:cNvSpPr>
          <p:nvPr/>
        </p:nvSpPr>
        <p:spPr>
          <a:xfrm>
            <a:off x="3339427" y="375922"/>
            <a:ext cx="5513145" cy="4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EXPLORE 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C82AF6-2050-64BE-94CF-1FEEF6700564}"/>
              </a:ext>
            </a:extLst>
          </p:cNvPr>
          <p:cNvSpPr txBox="1">
            <a:spLocks/>
          </p:cNvSpPr>
          <p:nvPr/>
        </p:nvSpPr>
        <p:spPr>
          <a:xfrm>
            <a:off x="1297939" y="1120645"/>
            <a:ext cx="9779000" cy="1907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enables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information about colleges, courses, and admission criteria.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browsing college profiles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viewing available courses, checking admission requirements, and accessing additional resources.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also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about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competitive exams.</a:t>
            </a:r>
          </a:p>
        </p:txBody>
      </p:sp>
    </p:spTree>
    <p:extLst>
      <p:ext uri="{BB962C8B-B14F-4D97-AF65-F5344CB8AC3E}">
        <p14:creationId xmlns:p14="http://schemas.microsoft.com/office/powerpoint/2010/main" val="45847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374D-C860-9550-2674-76EE5CAC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482"/>
            <a:ext cx="10515600" cy="53134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ALGORITHM/TECHNIQUE USED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E7AE-C2B8-98DF-16B8-9695D9C18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23" y="1292070"/>
            <a:ext cx="5912224" cy="5537947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Text Markup Language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Framework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Libraries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Python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Libraries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Node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 Server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MongoDB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Flask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Framework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9539-B32A-BF80-9215-67177556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6F38D-F121-EF47-734E-6CE80A86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19</a:t>
            </a:fld>
            <a:endParaRPr lang="en-IN" dirty="0"/>
          </a:p>
        </p:txBody>
      </p:sp>
      <p:pic>
        <p:nvPicPr>
          <p:cNvPr id="5124" name="Picture 4" descr="HTML, CSS, and JavaScript Work Together | Css, Graphic design resume, Logo  sticker">
            <a:extLst>
              <a:ext uri="{FF2B5EF4-FFF2-40B4-BE49-F238E27FC236}">
                <a16:creationId xmlns:a16="http://schemas.microsoft.com/office/drawing/2014/main" id="{8971707E-8D0E-2529-A896-372B6415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023" y="1635360"/>
            <a:ext cx="3249706" cy="1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lask Logo icon PNG and SVG Vector Free Download">
            <a:extLst>
              <a:ext uri="{FF2B5EF4-FFF2-40B4-BE49-F238E27FC236}">
                <a16:creationId xmlns:a16="http://schemas.microsoft.com/office/drawing/2014/main" id="{AF60F593-FA8B-3B41-A662-BBEBFE82B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7" b="25112"/>
          <a:stretch/>
        </p:blipFill>
        <p:spPr bwMode="auto">
          <a:xfrm>
            <a:off x="7317273" y="4142359"/>
            <a:ext cx="1776425" cy="9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C2A7E-FF62-5341-8EF7-43F57FAA1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3" r="3799" b="22605"/>
          <a:stretch/>
        </p:blipFill>
        <p:spPr>
          <a:xfrm>
            <a:off x="10215532" y="3422853"/>
            <a:ext cx="1308389" cy="1405651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FA0F3C8-51D6-14FC-C229-BB099CFF6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8"/>
          <a:stretch/>
        </p:blipFill>
        <p:spPr bwMode="auto">
          <a:xfrm>
            <a:off x="10215532" y="763998"/>
            <a:ext cx="1402726" cy="14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odeJS Logo PNG vector in SVG, PDF, AI, CDR format">
            <a:extLst>
              <a:ext uri="{FF2B5EF4-FFF2-40B4-BE49-F238E27FC236}">
                <a16:creationId xmlns:a16="http://schemas.microsoft.com/office/drawing/2014/main" id="{F08A2076-F163-017D-E05A-5E1293D3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42" y="5100934"/>
            <a:ext cx="2085134" cy="156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0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5462-D28B-2C8B-4391-ECD52BA9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OF PRESENTATION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276C1-EE2C-7840-B41C-ED33E4B6D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082" y="1325563"/>
            <a:ext cx="5875278" cy="5226704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/ Technique Used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 Work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2CFF-DBEA-1105-BA9C-7E976FE3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66467-55C9-266F-4C98-D3D4534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</a:t>
            </a:fld>
            <a:endParaRPr lang="en-IN" dirty="0"/>
          </a:p>
        </p:txBody>
      </p:sp>
      <p:pic>
        <p:nvPicPr>
          <p:cNvPr id="1026" name="Picture 2" descr="Outline Ppt PowerPoint Presentation Show Skills">
            <a:extLst>
              <a:ext uri="{FF2B5EF4-FFF2-40B4-BE49-F238E27FC236}">
                <a16:creationId xmlns:a16="http://schemas.microsoft.com/office/drawing/2014/main" id="{4051B99B-4E95-749D-BE52-3DC01304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r="52647"/>
          <a:stretch/>
        </p:blipFill>
        <p:spPr bwMode="auto">
          <a:xfrm>
            <a:off x="7556738" y="1129646"/>
            <a:ext cx="3402615" cy="5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7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5094-EBD5-CA86-383A-8806695C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5C8DF-84B9-5A4A-E221-81E07ED54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9337"/>
            <a:ext cx="10515600" cy="175594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algorithm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decision trees trained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subsets of the data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predictions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both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tasks,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mechanisms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overfitting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diverse types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18AC-CB33-7174-47E3-DF4E57B2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57B3-3229-27D0-B573-49708C06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20</a:t>
            </a:fld>
            <a:endParaRPr lang="en-IN" dirty="0"/>
          </a:p>
        </p:txBody>
      </p:sp>
      <p:pic>
        <p:nvPicPr>
          <p:cNvPr id="1026" name="Picture 2" descr="Using Random forests for a data set with large number of features, am I  ensuring the most informative features would be used for classification? -  Quora">
            <a:extLst>
              <a:ext uri="{FF2B5EF4-FFF2-40B4-BE49-F238E27FC236}">
                <a16:creationId xmlns:a16="http://schemas.microsoft.com/office/drawing/2014/main" id="{B9ECA0F4-9DE1-5144-9660-FDB27CB6A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/>
          <a:stretch/>
        </p:blipFill>
        <p:spPr bwMode="auto">
          <a:xfrm>
            <a:off x="3862470" y="3028856"/>
            <a:ext cx="4467057" cy="351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1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20B6-E88D-5C71-63CE-864AF5D9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-67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 BUILDING RANDOM FOREST MODEL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2385-554B-518B-FEE2-BCD32AAA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084105"/>
            <a:ext cx="11302682" cy="534924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spcBef>
                <a:spcPts val="15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DATASET: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'model_dataset.csv' into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DataFrame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15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 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handle them if any.  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categorical variables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(college name, college code, course admitted)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numerical format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techniques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15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DATASET:                  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(X)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 (y),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(cutoff scores, college information)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(course admitted).  </a:t>
            </a:r>
          </a:p>
          <a:p>
            <a:pPr marL="0" indent="0" algn="just">
              <a:lnSpc>
                <a:spcPct val="160000"/>
              </a:lnSpc>
              <a:spcBef>
                <a:spcPts val="15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CE4DA-F967-2286-D8EF-63EA1130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D9DA1-FC05-9A79-1EBE-52137B97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21</a:t>
            </a:fld>
            <a:endParaRPr lang="en-IN" dirty="0"/>
          </a:p>
        </p:txBody>
      </p:sp>
      <p:pic>
        <p:nvPicPr>
          <p:cNvPr id="2054" name="Picture 6" descr="Database Icon Vector Art, Icons, and Graphics for Free Download">
            <a:extLst>
              <a:ext uri="{FF2B5EF4-FFF2-40B4-BE49-F238E27FC236}">
                <a16:creationId xmlns:a16="http://schemas.microsoft.com/office/drawing/2014/main" id="{4576A7AD-7DC4-4119-014F-07AF38CAE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6" t="12361" r="18296" b="13268"/>
          <a:stretch/>
        </p:blipFill>
        <p:spPr bwMode="auto">
          <a:xfrm>
            <a:off x="8694680" y="1146335"/>
            <a:ext cx="858109" cy="100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 Pre-processing-Refining Gold | by Aishwar Govil | The Startup | Medium">
            <a:extLst>
              <a:ext uri="{FF2B5EF4-FFF2-40B4-BE49-F238E27FC236}">
                <a16:creationId xmlns:a16="http://schemas.microsoft.com/office/drawing/2014/main" id="{CF00BEEC-8043-796B-E6C5-D2A97C157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8" t="20836" r="10161" b="6651"/>
          <a:stretch/>
        </p:blipFill>
        <p:spPr bwMode="auto">
          <a:xfrm>
            <a:off x="10002668" y="2152809"/>
            <a:ext cx="1355555" cy="10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, database, information, split icon - Download on Iconfinder">
            <a:extLst>
              <a:ext uri="{FF2B5EF4-FFF2-40B4-BE49-F238E27FC236}">
                <a16:creationId xmlns:a16="http://schemas.microsoft.com/office/drawing/2014/main" id="{100E38AC-4AFD-1934-4E6C-CFC5B3934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18" y="3740786"/>
            <a:ext cx="1218564" cy="12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8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4FB8E-CB15-C888-1605-AEC4117C3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63" y="227479"/>
            <a:ext cx="10515600" cy="649668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60000"/>
              </a:lnSpc>
              <a:spcBef>
                <a:spcPts val="9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 THE RANDOM FOREST CLASSIFIER MODEL: 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sklearn.ensemble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desired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number of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trees, maximum depth). 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using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method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9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EVALUATION: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classes for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using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method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model's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metrics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precision, recall,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Optionally,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other relevant metrics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model’s </a:t>
            </a:r>
          </a:p>
          <a:p>
            <a:pPr marL="0" indent="0" algn="just">
              <a:lnSpc>
                <a:spcPct val="160000"/>
              </a:lnSpc>
              <a:spcBef>
                <a:spcPts val="900"/>
              </a:spcBef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performance.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D2201-A5E0-86B6-7BD3-FEE5FCD2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5D22B-84AC-1690-6899-F0D254AF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22</a:t>
            </a:fld>
            <a:endParaRPr lang="en-IN" dirty="0"/>
          </a:p>
        </p:txBody>
      </p:sp>
      <p:pic>
        <p:nvPicPr>
          <p:cNvPr id="3074" name="Picture 2" descr="ML Training Data Storage: Best Practice? : r/dataengineering">
            <a:extLst>
              <a:ext uri="{FF2B5EF4-FFF2-40B4-BE49-F238E27FC236}">
                <a16:creationId xmlns:a16="http://schemas.microsoft.com/office/drawing/2014/main" id="{FF18CF93-1934-6475-8EDB-A3C4D309E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7829" r="10296" b="10297"/>
          <a:stretch/>
        </p:blipFill>
        <p:spPr bwMode="auto">
          <a:xfrm>
            <a:off x="9905176" y="83819"/>
            <a:ext cx="1336056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 - Free computer icons">
            <a:extLst>
              <a:ext uri="{FF2B5EF4-FFF2-40B4-BE49-F238E27FC236}">
                <a16:creationId xmlns:a16="http://schemas.microsoft.com/office/drawing/2014/main" id="{583F9251-069C-C744-AC33-1DC420D7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17" y="2379503"/>
            <a:ext cx="1681163" cy="16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14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C7AB-E90B-70E3-8C26-D903F48E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ARCHITECTURE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C79B8-F874-8359-2336-40308B95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BF5B-59DE-6F33-451C-47B85C85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80508-97BE-72C9-6B9E-8A9661DB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19594" r="9853" b="16078"/>
          <a:stretch/>
        </p:blipFill>
        <p:spPr>
          <a:xfrm>
            <a:off x="1228164" y="1514147"/>
            <a:ext cx="9735672" cy="45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560-F74C-8658-AA8C-0717A72C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1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DEF6-73C4-512F-D91D-3B5C1041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AskDu: Empowering Students with AI-Driven Career Navigation and College Counselling Assistance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assists students in selecting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college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their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provides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cutoff score calculations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Rigorous testing ensures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valuable tool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navigating their higher education choices.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504B7-F447-98BB-B2BE-8DD1B2E8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272D7-3A49-005F-21AB-226E2FB2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24</a:t>
            </a:fld>
            <a:endParaRPr lang="en-IN" dirty="0"/>
          </a:p>
        </p:txBody>
      </p:sp>
      <p:pic>
        <p:nvPicPr>
          <p:cNvPr id="15362" name="Picture 2" descr="Success - Free education icons">
            <a:extLst>
              <a:ext uri="{FF2B5EF4-FFF2-40B4-BE49-F238E27FC236}">
                <a16:creationId xmlns:a16="http://schemas.microsoft.com/office/drawing/2014/main" id="{5454E04C-58AC-A835-3BA1-1B2C873F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359" y="272416"/>
            <a:ext cx="143256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78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1B5E-2DAA-36CA-ACE5-25C43B51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9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63BC-95B7-A9F6-6685-E7005551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15454"/>
            <a:ext cx="10515600" cy="552345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Recommendation Algorithms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advanced machine learning techniques and algorithms to improve the accuracy and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relevance of recommendations. Consider incorporating deep learning models or hybrid 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approaches for better performance.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Integration with Real-Time Data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with real-time data sources such as college admission portals, student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feedback platforms, and employment databases to provide up-to-date information and insights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users.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Collaboration with Educational Institutions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colleges, universities, and educational institutions to provide tailored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and promote partnerships for student enrollment and career placement programs.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Expansion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Expand the recommendation system to encompass various streams, colleges, and universities  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across India.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3C477-E6D2-AD6C-6F31-B9124E1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6F928-A36C-528B-FC88-5B4AA18D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25</a:t>
            </a:fld>
            <a:endParaRPr lang="en-IN" dirty="0"/>
          </a:p>
        </p:txBody>
      </p:sp>
      <p:pic>
        <p:nvPicPr>
          <p:cNvPr id="16386" name="Picture 2" descr="13,760 Algorithm Machine Learning Icon Images, Stock Photos, 3D objects, &amp;  Vectors | Shutterstock">
            <a:extLst>
              <a:ext uri="{FF2B5EF4-FFF2-40B4-BE49-F238E27FC236}">
                <a16:creationId xmlns:a16="http://schemas.microsoft.com/office/drawing/2014/main" id="{2FD63C92-DE06-EB8B-38CC-D1B746E6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t="19772" r="16734" b="15936"/>
          <a:stretch/>
        </p:blipFill>
        <p:spPr bwMode="auto">
          <a:xfrm>
            <a:off x="10703560" y="214476"/>
            <a:ext cx="1300480" cy="125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6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4DD3-CB80-C164-4D75-6FAD0597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8E58-DDD5-6FB0-2DF6-451F4702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080899"/>
            <a:ext cx="10515600" cy="5559375"/>
          </a:xfrm>
        </p:spPr>
        <p:txBody>
          <a:bodyPr>
            <a:normAutofit/>
          </a:bodyPr>
          <a:lstStyle/>
          <a:p>
            <a:pPr marL="342900" marR="461010" lvl="0" indent="-342900" algn="just">
              <a:lnSpc>
                <a:spcPct val="100000"/>
              </a:lnSpc>
              <a:spcAft>
                <a:spcPts val="660"/>
              </a:spcAft>
              <a:buAutoNum type="arabicPeriod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Mopelola, O. &amp; Benjamin B. (2013) “Career Guidance for Nigerian Students: Why Career Choice Is Becoming More Difficult”. Retrieved From, vol. 1, no. 3, pp. 1-16, 2013.</a:t>
            </a:r>
          </a:p>
          <a:p>
            <a:pPr marL="342900" marR="461010" lvl="0" indent="-342900" algn="just">
              <a:lnSpc>
                <a:spcPct val="100000"/>
              </a:lnSpc>
              <a:spcAft>
                <a:spcPts val="660"/>
              </a:spcAft>
              <a:buAutoNum type="arabicPeriod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Abisoye, O. A., Alabi, I., Ganiyu, S. O., Abisoye, B. O., and Omokore, J. (2015). “A Web-Based Career Guidance Information System for Pre-Tertiary Institutions Students in Nigeria”. The International Journal of Scientific Research in Science, Engineering and Technology, vol. 87, no. 2, pp. 80-90, Nigeria 2015. </a:t>
            </a:r>
          </a:p>
          <a:p>
            <a:pPr marL="342900" marR="461010" lvl="0" indent="-342900" algn="just">
              <a:lnSpc>
                <a:spcPct val="100000"/>
              </a:lnSpc>
              <a:spcAft>
                <a:spcPts val="660"/>
              </a:spcAft>
              <a:buAutoNum type="arabicPeriod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Balogun, V. F., and Thompson, A. F. (2009) “Career Master: A Decision Support System (DSS) for Guidance and Counselling in Nigeria. The Pacific Journal of Science and Technology”, vol. 19, no. 6, pp. 126-148, Nigeria 2009. </a:t>
            </a:r>
          </a:p>
          <a:p>
            <a:pPr marL="342900" marR="461010" lvl="0" indent="-342900" algn="just">
              <a:lnSpc>
                <a:spcPct val="100000"/>
              </a:lnSpc>
              <a:spcAft>
                <a:spcPts val="660"/>
              </a:spcAft>
              <a:buAutoNum type="arabicPeriod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Crystal D’Mello “Online Career Guidance System”, In International Journal of Advanced Research in Computer Science and Software. vol 7, no. 8, pp. 83-100, February 2018. </a:t>
            </a:r>
          </a:p>
          <a:p>
            <a:pPr marL="342900" marR="461010" lvl="0" indent="-342900" algn="just">
              <a:lnSpc>
                <a:spcPct val="100000"/>
              </a:lnSpc>
              <a:spcAft>
                <a:spcPts val="660"/>
              </a:spcAft>
              <a:buAutoNum type="arabicPeriod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JoAnn Harris-Bowlsbey, Ed.D. Kuder Research Faculty “Overview of Career Guidance: Its Foundations, Objectives, and Methodology”, White Paper, Kuder.2321– 8169 vol. 1, no. 5, pp. 163-176, December 2017.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2D54-198D-154F-0B87-9A62B14B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71369-F986-3A53-D7E4-7CCA0026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26</a:t>
            </a:fld>
            <a:endParaRPr lang="en-IN" dirty="0"/>
          </a:p>
        </p:txBody>
      </p:sp>
      <p:pic>
        <p:nvPicPr>
          <p:cNvPr id="17410" name="Picture 2" descr="Reference - Free education icons">
            <a:extLst>
              <a:ext uri="{FF2B5EF4-FFF2-40B4-BE49-F238E27FC236}">
                <a16:creationId xmlns:a16="http://schemas.microsoft.com/office/drawing/2014/main" id="{3DFECBBB-D78F-0668-0058-AECA16B7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553" y="217726"/>
            <a:ext cx="1156493" cy="11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35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147C0-6A2D-673D-B328-B44B77BF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E53F-1F1F-49A8-A635-84E73132CF5E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2C31E-10EA-A91A-D814-F1332C6A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27</a:t>
            </a:fld>
            <a:endParaRPr lang="en-IN" dirty="0"/>
          </a:p>
        </p:txBody>
      </p:sp>
      <p:pic>
        <p:nvPicPr>
          <p:cNvPr id="1034" name="Picture 10" descr="Thank You Images - Free Download on Freepik">
            <a:extLst>
              <a:ext uri="{FF2B5EF4-FFF2-40B4-BE49-F238E27FC236}">
                <a16:creationId xmlns:a16="http://schemas.microsoft.com/office/drawing/2014/main" id="{139BC181-0A96-F829-B657-95B14F83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26" y="1239946"/>
            <a:ext cx="6184947" cy="43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4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DE46-1DC7-4DA0-F6A4-EEBDBE4D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0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4FAE-BBB4-593D-8787-BA20DDAE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384" y="2374738"/>
            <a:ext cx="5994899" cy="229587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guidance chatbot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utilizing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Tailored to provide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advice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Accessible across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platforms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seamless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8C3D-040D-5FC6-682F-2D766423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6BD4F-2792-3B59-FC5E-D051877D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3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31A51-0132-066A-5D3D-F57B07FF8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r="20221"/>
          <a:stretch/>
        </p:blipFill>
        <p:spPr>
          <a:xfrm>
            <a:off x="945776" y="1861589"/>
            <a:ext cx="3092845" cy="26924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010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A11A-A9D1-34DC-45BD-C274DB49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OF THE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BEF9E5-BB57-78E7-213E-5B32C5BD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4601" r="7050" b="5148"/>
          <a:stretch/>
        </p:blipFill>
        <p:spPr>
          <a:xfrm>
            <a:off x="514338" y="1813713"/>
            <a:ext cx="3872521" cy="40402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B869-CD5F-3D49-EF53-369117C9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81D6C-D275-669D-DC29-9D93467C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4</a:t>
            </a:fld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657684-4CA3-BAF1-4537-A53998FD47C3}"/>
              </a:ext>
            </a:extLst>
          </p:cNvPr>
          <p:cNvSpPr txBox="1">
            <a:spLocks/>
          </p:cNvSpPr>
          <p:nvPr/>
        </p:nvSpPr>
        <p:spPr>
          <a:xfrm>
            <a:off x="4917140" y="1181304"/>
            <a:ext cx="6835589" cy="530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behind our idea is that: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students lost themselves in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of options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availability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career paths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often lead students to become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choosing the right path.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student's career path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students may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access to personalized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guidance due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resources or support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services. 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Spent hours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resources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only to get fragmented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scattered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different platforms.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growing number of students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seeking career guidance, scalability becomes a crucial factor.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Decided to build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platform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offering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guidance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9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EF15-B421-A699-4DC8-C0265E2D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6E25-0274-99B9-51B6-EE5E8C4C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D99B2-92E3-2631-2DE2-F7BA1131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B6FC6-E997-D1FD-F1C8-3A64A02683BE}"/>
              </a:ext>
            </a:extLst>
          </p:cNvPr>
          <p:cNvSpPr txBox="1">
            <a:spLocks/>
          </p:cNvSpPr>
          <p:nvPr/>
        </p:nvSpPr>
        <p:spPr>
          <a:xfrm>
            <a:off x="1013012" y="2415267"/>
            <a:ext cx="6347012" cy="2725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chat bot interface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advice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student profiles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access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relevant information about college admissions, competitive exams, and other career paths.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college counseling process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transparent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students.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4E19BA-12C2-A1A6-04E9-D44D8EAD4793}"/>
              </a:ext>
            </a:extLst>
          </p:cNvPr>
          <p:cNvSpPr txBox="1">
            <a:spLocks/>
          </p:cNvSpPr>
          <p:nvPr/>
        </p:nvSpPr>
        <p:spPr>
          <a:xfrm>
            <a:off x="8337176" y="1954306"/>
            <a:ext cx="3139889" cy="355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CDBC6-4318-8E22-33F2-B4A26885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8" y="1711538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213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E8EC-32BA-EB6E-E8A2-57E9F2CE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58B7AD-A12D-1335-BC39-9A1DB05C4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735445"/>
              </p:ext>
            </p:extLst>
          </p:nvPr>
        </p:nvGraphicFramePr>
        <p:xfrm>
          <a:off x="533400" y="1386691"/>
          <a:ext cx="111252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315">
                  <a:extLst>
                    <a:ext uri="{9D8B030D-6E8A-4147-A177-3AD203B41FA5}">
                      <a16:colId xmlns:a16="http://schemas.microsoft.com/office/drawing/2014/main" val="2742297788"/>
                    </a:ext>
                  </a:extLst>
                </a:gridCol>
                <a:gridCol w="1710712">
                  <a:extLst>
                    <a:ext uri="{9D8B030D-6E8A-4147-A177-3AD203B41FA5}">
                      <a16:colId xmlns:a16="http://schemas.microsoft.com/office/drawing/2014/main" val="3587854975"/>
                    </a:ext>
                  </a:extLst>
                </a:gridCol>
                <a:gridCol w="1985720">
                  <a:extLst>
                    <a:ext uri="{9D8B030D-6E8A-4147-A177-3AD203B41FA5}">
                      <a16:colId xmlns:a16="http://schemas.microsoft.com/office/drawing/2014/main" val="1347489852"/>
                    </a:ext>
                  </a:extLst>
                </a:gridCol>
                <a:gridCol w="2594659">
                  <a:extLst>
                    <a:ext uri="{9D8B030D-6E8A-4147-A177-3AD203B41FA5}">
                      <a16:colId xmlns:a16="http://schemas.microsoft.com/office/drawing/2014/main" val="4211597265"/>
                    </a:ext>
                  </a:extLst>
                </a:gridCol>
                <a:gridCol w="1943999">
                  <a:extLst>
                    <a:ext uri="{9D8B030D-6E8A-4147-A177-3AD203B41FA5}">
                      <a16:colId xmlns:a16="http://schemas.microsoft.com/office/drawing/2014/main" val="633858427"/>
                    </a:ext>
                  </a:extLst>
                </a:gridCol>
                <a:gridCol w="2174795">
                  <a:extLst>
                    <a:ext uri="{9D8B030D-6E8A-4147-A177-3AD203B41FA5}">
                      <a16:colId xmlns:a16="http://schemas.microsoft.com/office/drawing/2014/main" val="3886295267"/>
                    </a:ext>
                  </a:extLst>
                </a:gridCol>
              </a:tblGrid>
              <a:tr h="673174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/ Technique Used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 &amp; Disadvantage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21206"/>
                  </a:ext>
                </a:extLst>
              </a:tr>
              <a:tr h="389270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Aldridge et al.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BeeBee Blackboard Chat-Bot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AI-based chatbot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Natural Language Processing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provide students, faculty, and staff with the information they require, promptly and through their preferred means of interaction with a self-service chatbot.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higher education opportunities and better UI experience.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Complexity of user queries, Depend on internet connectivity and infrastructure availability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44515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B1897-EAD0-4D3A-9E9C-39067BF6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4C12C-17ED-F56C-E77E-F82D9E8B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739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8A6603-67BD-7EF8-96D9-1E1D039A1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507621"/>
              </p:ext>
            </p:extLst>
          </p:nvPr>
        </p:nvGraphicFramePr>
        <p:xfrm>
          <a:off x="605118" y="482675"/>
          <a:ext cx="1098176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553">
                  <a:extLst>
                    <a:ext uri="{9D8B030D-6E8A-4147-A177-3AD203B41FA5}">
                      <a16:colId xmlns:a16="http://schemas.microsoft.com/office/drawing/2014/main" val="2650461712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4205368722"/>
                    </a:ext>
                  </a:extLst>
                </a:gridCol>
                <a:gridCol w="1860176">
                  <a:extLst>
                    <a:ext uri="{9D8B030D-6E8A-4147-A177-3AD203B41FA5}">
                      <a16:colId xmlns:a16="http://schemas.microsoft.com/office/drawing/2014/main" val="833521499"/>
                    </a:ext>
                  </a:extLst>
                </a:gridCol>
                <a:gridCol w="2348753">
                  <a:extLst>
                    <a:ext uri="{9D8B030D-6E8A-4147-A177-3AD203B41FA5}">
                      <a16:colId xmlns:a16="http://schemas.microsoft.com/office/drawing/2014/main" val="1336230777"/>
                    </a:ext>
                  </a:extLst>
                </a:gridCol>
                <a:gridCol w="1801906">
                  <a:extLst>
                    <a:ext uri="{9D8B030D-6E8A-4147-A177-3AD203B41FA5}">
                      <a16:colId xmlns:a16="http://schemas.microsoft.com/office/drawing/2014/main" val="575252877"/>
                    </a:ext>
                  </a:extLst>
                </a:gridCol>
                <a:gridCol w="2460811">
                  <a:extLst>
                    <a:ext uri="{9D8B030D-6E8A-4147-A177-3AD203B41FA5}">
                      <a16:colId xmlns:a16="http://schemas.microsoft.com/office/drawing/2014/main" val="1614311541"/>
                    </a:ext>
                  </a:extLst>
                </a:gridCol>
              </a:tblGrid>
              <a:tr h="40936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/ Technique Used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 &amp; Disadvantage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52293"/>
                  </a:ext>
                </a:extLst>
              </a:tr>
              <a:tr h="183323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Sofie Roos et al.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Chatbots in Education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 Dialog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requires an AI agent to hold a significant dialog with humans in natural, conversational language about visual content.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general test of machine intelligence.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Objective analysis of response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Development and maintenance of a large Visual Dialog dataset are costly.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434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A547E-8840-71B8-8B54-D8A052D0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E2648-5834-2FB3-FBEE-8B1D397E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37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50318-9763-7122-4C58-9A18B2E4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A4C54-17DA-9188-051F-72CB28A0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8</a:t>
            </a:fld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67DBB4-2040-58CE-DCAE-846BF88DE6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13518" y="846997"/>
            <a:ext cx="7574857" cy="508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EXISTING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In-person counseling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can be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resource-intensive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both students.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encounter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information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colleges and competitive exams due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 online resources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 centralized platform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inefficiencies in their career planning.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have any personalization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student’s requirement.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always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can make students feel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unsure about their future.</a:t>
            </a:r>
          </a:p>
          <a:p>
            <a:pPr algn="just"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provide any report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individual student.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Online Career Counsellor in Mumbai - Dr Mamta Kakade">
            <a:extLst>
              <a:ext uri="{FF2B5EF4-FFF2-40B4-BE49-F238E27FC236}">
                <a16:creationId xmlns:a16="http://schemas.microsoft.com/office/drawing/2014/main" id="{C1C9250B-8297-5272-3AF9-9D7F266B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94" y="2638638"/>
            <a:ext cx="2879221" cy="1919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formation Icon Clipart Transparent PNG Hd, Search Information Color Icon  Vector, Vector, Supporting, Asking PNG Image For Free Download">
            <a:extLst>
              <a:ext uri="{FF2B5EF4-FFF2-40B4-BE49-F238E27FC236}">
                <a16:creationId xmlns:a16="http://schemas.microsoft.com/office/drawing/2014/main" id="{D2EEF975-889C-6D35-B99F-679A0E27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437" y="879088"/>
            <a:ext cx="1036003" cy="10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formation Gathering With Risk Monotone Icon In Powerpoint Pptx Png And  Editable Eps Format">
            <a:extLst>
              <a:ext uri="{FF2B5EF4-FFF2-40B4-BE49-F238E27FC236}">
                <a16:creationId xmlns:a16="http://schemas.microsoft.com/office/drawing/2014/main" id="{B58206CD-0947-52B7-8581-38EE4060A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9903" r="27216" b="9640"/>
          <a:stretch/>
        </p:blipFill>
        <p:spPr bwMode="auto">
          <a:xfrm>
            <a:off x="10778952" y="5408400"/>
            <a:ext cx="1112161" cy="9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aste - Free healthcare and medical icons">
            <a:extLst>
              <a:ext uri="{FF2B5EF4-FFF2-40B4-BE49-F238E27FC236}">
                <a16:creationId xmlns:a16="http://schemas.microsoft.com/office/drawing/2014/main" id="{F85A6ECA-CEDA-CB13-D0E7-359525A2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72" y="959403"/>
            <a:ext cx="875371" cy="8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aste Money Vector Art, Icons, and Graphics for Free Download">
            <a:extLst>
              <a:ext uri="{FF2B5EF4-FFF2-40B4-BE49-F238E27FC236}">
                <a16:creationId xmlns:a16="http://schemas.microsoft.com/office/drawing/2014/main" id="{FB53960D-AEB0-1B0F-5089-BA5AB1E9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56" y="1049630"/>
            <a:ext cx="746695" cy="6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4F2A6E-E019-3FF5-4F24-1BBB00099750}"/>
              </a:ext>
            </a:extLst>
          </p:cNvPr>
          <p:cNvCxnSpPr/>
          <p:nvPr/>
        </p:nvCxnSpPr>
        <p:spPr>
          <a:xfrm flipH="1" flipV="1">
            <a:off x="8922058" y="2006353"/>
            <a:ext cx="630315" cy="63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14C680-EC39-67B9-309C-771EF14482FC}"/>
              </a:ext>
            </a:extLst>
          </p:cNvPr>
          <p:cNvCxnSpPr>
            <a:cxnSpLocks/>
          </p:cNvCxnSpPr>
          <p:nvPr/>
        </p:nvCxnSpPr>
        <p:spPr>
          <a:xfrm flipV="1">
            <a:off x="10778952" y="2006353"/>
            <a:ext cx="655487" cy="62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C558D0-A968-061F-D6F5-5B919303FBDF}"/>
              </a:ext>
            </a:extLst>
          </p:cNvPr>
          <p:cNvCxnSpPr>
            <a:cxnSpLocks/>
          </p:cNvCxnSpPr>
          <p:nvPr/>
        </p:nvCxnSpPr>
        <p:spPr>
          <a:xfrm flipH="1">
            <a:off x="8992056" y="4558118"/>
            <a:ext cx="666849" cy="72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EA6D7A-9787-5792-A95F-77674E6251B6}"/>
              </a:ext>
            </a:extLst>
          </p:cNvPr>
          <p:cNvCxnSpPr>
            <a:cxnSpLocks/>
          </p:cNvCxnSpPr>
          <p:nvPr/>
        </p:nvCxnSpPr>
        <p:spPr>
          <a:xfrm>
            <a:off x="10778952" y="4567257"/>
            <a:ext cx="574848" cy="71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2" name="Picture 20" descr="Personalization Icons - Free SVG &amp; PNG Personalization Images - Noun Project">
            <a:extLst>
              <a:ext uri="{FF2B5EF4-FFF2-40B4-BE49-F238E27FC236}">
                <a16:creationId xmlns:a16="http://schemas.microsoft.com/office/drawing/2014/main" id="{BA8BB297-D683-954C-B493-7352E803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07" y="5446439"/>
            <a:ext cx="849315" cy="84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o Symbol png download - 1024*1024 - Free Transparent No Symbol png  Download. - CleanPNG / KissPNG">
            <a:extLst>
              <a:ext uri="{FF2B5EF4-FFF2-40B4-BE49-F238E27FC236}">
                <a16:creationId xmlns:a16="http://schemas.microsoft.com/office/drawing/2014/main" id="{75845907-99F2-3507-80D1-CCF49669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7" y="5911815"/>
            <a:ext cx="381065" cy="38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9C24A9-E138-C26D-1C72-E0258C6EF7E2}"/>
              </a:ext>
            </a:extLst>
          </p:cNvPr>
          <p:cNvCxnSpPr>
            <a:stCxn id="3080" idx="2"/>
          </p:cNvCxnSpPr>
          <p:nvPr/>
        </p:nvCxnSpPr>
        <p:spPr>
          <a:xfrm flipH="1">
            <a:off x="10211804" y="4558118"/>
            <a:ext cx="1" cy="85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6" name="Picture 24" descr="Report - Free files and folders icons">
            <a:extLst>
              <a:ext uri="{FF2B5EF4-FFF2-40B4-BE49-F238E27FC236}">
                <a16:creationId xmlns:a16="http://schemas.microsoft.com/office/drawing/2014/main" id="{FF1AD9BD-86C6-3106-9B78-8CF089E0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889" y="5506068"/>
            <a:ext cx="725006" cy="6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No Symbol png download - 1024*1024 - Free Transparent No Symbol png  Download. - CleanPNG / KissPNG">
            <a:extLst>
              <a:ext uri="{FF2B5EF4-FFF2-40B4-BE49-F238E27FC236}">
                <a16:creationId xmlns:a16="http://schemas.microsoft.com/office/drawing/2014/main" id="{7D7BAF0C-C5F9-400A-D6D6-C7B0BF6E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92" y="5835009"/>
            <a:ext cx="381065" cy="38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7A89BA-E094-FA57-FFDF-C786897FDD9A}"/>
              </a:ext>
            </a:extLst>
          </p:cNvPr>
          <p:cNvCxnSpPr>
            <a:stCxn id="3080" idx="0"/>
          </p:cNvCxnSpPr>
          <p:nvPr/>
        </p:nvCxnSpPr>
        <p:spPr>
          <a:xfrm flipH="1" flipV="1">
            <a:off x="10211803" y="2006353"/>
            <a:ext cx="2" cy="63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7">
            <a:extLst>
              <a:ext uri="{FF2B5EF4-FFF2-40B4-BE49-F238E27FC236}">
                <a16:creationId xmlns:a16="http://schemas.microsoft.com/office/drawing/2014/main" id="{8DCCC199-1134-1391-55D4-92D6608F0F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r="65592" b="86661"/>
          <a:stretch/>
        </p:blipFill>
        <p:spPr>
          <a:xfrm>
            <a:off x="2092152" y="5423625"/>
            <a:ext cx="2386109" cy="6019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DE412F-D818-5131-4479-7793DC4A9E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9984" r="85229" b="78422"/>
          <a:stretch/>
        </p:blipFill>
        <p:spPr>
          <a:xfrm>
            <a:off x="5333445" y="5473919"/>
            <a:ext cx="1860486" cy="6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C2FD-CD07-1065-8DAC-5A9D0D34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58"/>
            <a:ext cx="10515600" cy="123685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3C87-8E49-48F0-C2FB-E97BCA06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" y="1138576"/>
            <a:ext cx="8613206" cy="517505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chatbot can offer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form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and applying filters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multiple users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individual interests, skills, and goals.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responses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student inquiries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time-saving.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 and accessible platform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students to seek guidance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anytime, anywhere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without barriers like geographical location or office hours.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career guidance into a familiar and interactive format like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students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actively participate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their career development journey.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in-build Cutoff calculator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report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chat with list of colleges and also store the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chats.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notification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competitive exam and counselling to the students.</a:t>
            </a:r>
          </a:p>
          <a:p>
            <a:pPr algn="just">
              <a:lnSpc>
                <a:spcPct val="12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3C2E-10A7-B908-1BEF-6F47C162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3056-2E0F-4905-AD3C-6B0FE8B298F3}" type="datetime4">
              <a:rPr lang="en-IN" smtClean="0"/>
              <a:t>18 June 2024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AD98B-B976-4BB7-3001-B9EA1EE3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D732-7E57-494E-B659-6DD86E66AAC3}" type="slidenum">
              <a:rPr lang="en-IN" smtClean="0"/>
              <a:t>9</a:t>
            </a:fld>
            <a:endParaRPr lang="en-IN" dirty="0"/>
          </a:p>
        </p:txBody>
      </p:sp>
      <p:pic>
        <p:nvPicPr>
          <p:cNvPr id="6146" name="Picture 2" descr="Cute chat bot icon | Robot logo, Chatbot, Robot icon">
            <a:extLst>
              <a:ext uri="{FF2B5EF4-FFF2-40B4-BE49-F238E27FC236}">
                <a16:creationId xmlns:a16="http://schemas.microsoft.com/office/drawing/2014/main" id="{95A0898E-FF6D-686E-13D4-B0C5094C7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9100" r="10648" b="6671"/>
          <a:stretch/>
        </p:blipFill>
        <p:spPr bwMode="auto">
          <a:xfrm>
            <a:off x="9834237" y="2717713"/>
            <a:ext cx="2192784" cy="179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alization - Free computer icons">
            <a:extLst>
              <a:ext uri="{FF2B5EF4-FFF2-40B4-BE49-F238E27FC236}">
                <a16:creationId xmlns:a16="http://schemas.microsoft.com/office/drawing/2014/main" id="{B578CBEC-D255-508E-8B94-75C65EC7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436" y="1476585"/>
            <a:ext cx="683832" cy="6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ime, Saving Icon - Download in Flat Style">
            <a:extLst>
              <a:ext uri="{FF2B5EF4-FFF2-40B4-BE49-F238E27FC236}">
                <a16:creationId xmlns:a16="http://schemas.microsoft.com/office/drawing/2014/main" id="{C55C4A69-EBF5-7BE7-EF30-160E46E6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53" y="1678928"/>
            <a:ext cx="792756" cy="7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ime zone - Free travel icons">
            <a:extLst>
              <a:ext uri="{FF2B5EF4-FFF2-40B4-BE49-F238E27FC236}">
                <a16:creationId xmlns:a16="http://schemas.microsoft.com/office/drawing/2014/main" id="{C206C3F2-F474-CB69-ADE6-2F0BA53E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076" y="2481120"/>
            <a:ext cx="729161" cy="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exting - Free people icons">
            <a:extLst>
              <a:ext uri="{FF2B5EF4-FFF2-40B4-BE49-F238E27FC236}">
                <a16:creationId xmlns:a16="http://schemas.microsoft.com/office/drawing/2014/main" id="{FA47D775-F95A-98C7-E391-95D40D6BF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0" t="8458" b="-1"/>
          <a:stretch/>
        </p:blipFill>
        <p:spPr bwMode="auto">
          <a:xfrm>
            <a:off x="9004484" y="3404142"/>
            <a:ext cx="781760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rowd of users - Free social icons">
            <a:extLst>
              <a:ext uri="{FF2B5EF4-FFF2-40B4-BE49-F238E27FC236}">
                <a16:creationId xmlns:a16="http://schemas.microsoft.com/office/drawing/2014/main" id="{B1FC4808-985C-05B4-7DCA-2F97E9C45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8"/>
          <a:stretch/>
        </p:blipFill>
        <p:spPr bwMode="auto">
          <a:xfrm>
            <a:off x="11353800" y="5075351"/>
            <a:ext cx="719897" cy="63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port icons for free download | Freepik">
            <a:extLst>
              <a:ext uri="{FF2B5EF4-FFF2-40B4-BE49-F238E27FC236}">
                <a16:creationId xmlns:a16="http://schemas.microsoft.com/office/drawing/2014/main" id="{3C57C62B-7878-9D61-CDD9-AE1EBF9C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12" y="1450007"/>
            <a:ext cx="671871" cy="61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alculator - Free technology icons">
            <a:extLst>
              <a:ext uri="{FF2B5EF4-FFF2-40B4-BE49-F238E27FC236}">
                <a16:creationId xmlns:a16="http://schemas.microsoft.com/office/drawing/2014/main" id="{3E8F1855-3228-DC11-0DA4-6F943C3F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362" y="4289650"/>
            <a:ext cx="679047" cy="64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ilter - Free interface icons">
            <a:extLst>
              <a:ext uri="{FF2B5EF4-FFF2-40B4-BE49-F238E27FC236}">
                <a16:creationId xmlns:a16="http://schemas.microsoft.com/office/drawing/2014/main" id="{A3BA4D16-662D-FF08-1572-A8A84C37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623299" y="5197591"/>
            <a:ext cx="507921" cy="45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lert, email, notification, reminder icon - Download on Iconfinder">
            <a:extLst>
              <a:ext uri="{FF2B5EF4-FFF2-40B4-BE49-F238E27FC236}">
                <a16:creationId xmlns:a16="http://schemas.microsoft.com/office/drawing/2014/main" id="{E5DAE94E-B780-23D3-9BBD-892FF9348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967" y="4986065"/>
            <a:ext cx="563142" cy="56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90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1965</Words>
  <Application>Microsoft Office PowerPoint</Application>
  <PresentationFormat>Widescreen</PresentationFormat>
  <Paragraphs>267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                 GOVERNMENT COLLEGE OF ENGINEERING, SALEM-11                 (An Autonomous Institution Affiliated to Anna University, Chennai) </vt:lpstr>
      <vt:lpstr>OUTLINE OF PRESENTATION</vt:lpstr>
      <vt:lpstr>PROBLEM STATEMENT</vt:lpstr>
      <vt:lpstr>MOTIVATION OF THE PROJECT</vt:lpstr>
      <vt:lpstr>OBJECTIVE</vt:lpstr>
      <vt:lpstr>LITERATURE SURVEY</vt:lpstr>
      <vt:lpstr>PowerPoint Presentation</vt:lpstr>
      <vt:lpstr>PowerPoint Presentation</vt:lpstr>
      <vt:lpstr>PROPOSED SYSTEM</vt:lpstr>
      <vt:lpstr>ARCHITECTURE</vt:lpstr>
      <vt:lpstr>SOFTWARE REQUIREMENTS</vt:lpstr>
      <vt:lpstr>HARDWARE REQUIREMENTS</vt:lpstr>
      <vt:lpstr>LIST OF MODULES</vt:lpstr>
      <vt:lpstr>1. SIGNUP AND LOGIN MODULE</vt:lpstr>
      <vt:lpstr>PowerPoint Presentation</vt:lpstr>
      <vt:lpstr>PowerPoint Presentation</vt:lpstr>
      <vt:lpstr>PowerPoint Presentation</vt:lpstr>
      <vt:lpstr>PowerPoint Presentation</vt:lpstr>
      <vt:lpstr>ALGORITHM/TECHNIQUE USED</vt:lpstr>
      <vt:lpstr>RANDOM FOREST MODEL</vt:lpstr>
      <vt:lpstr>STEPS IN BUILDING RANDOM FOREST MODEL</vt:lpstr>
      <vt:lpstr>PowerPoint Presentation</vt:lpstr>
      <vt:lpstr>RANDOM FOREST CLASSIFIER ARCHITECTURE</vt:lpstr>
      <vt:lpstr>CONCLUSION</vt:lpstr>
      <vt:lpstr>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GOVERNMENT COLLEGE OF ENGINEERING, SALEM-11                 (An Autonomous Institution Affiliated to Anna University, Chennai) </dc:title>
  <dc:creator>SIVARANJANI C.K</dc:creator>
  <cp:lastModifiedBy>SIVARANJANI C.K</cp:lastModifiedBy>
  <cp:revision>13</cp:revision>
  <dcterms:created xsi:type="dcterms:W3CDTF">2024-02-03T06:17:55Z</dcterms:created>
  <dcterms:modified xsi:type="dcterms:W3CDTF">2024-06-18T12:56:05Z</dcterms:modified>
</cp:coreProperties>
</file>